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5" r:id="rId10"/>
    <p:sldId id="257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725"/>
  </p:normalViewPr>
  <p:slideViewPr>
    <p:cSldViewPr snapToGrid="0" snapToObjects="1">
      <p:cViewPr>
        <p:scale>
          <a:sx n="51" d="100"/>
          <a:sy n="51" d="100"/>
        </p:scale>
        <p:origin x="1080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8B663F-8367-624B-8491-22B5D264FC03}" type="datetimeFigureOut">
              <a:rPr lang="en-US" smtClean="0"/>
              <a:t>11/29/17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BF597F-EA51-2F45-B49F-A5A3806AD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023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BF597F-EA51-2F45-B49F-A5A3806AD8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070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BA429-DDAC-1C41-81CC-6F2F66A34CCE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1D452-B605-1C4A-A8B5-B67F013A9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26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Spatial Distribution of Diatoms in the Northern Atlantic Ocean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87569"/>
            <a:ext cx="9144000" cy="1655762"/>
          </a:xfrm>
        </p:spPr>
        <p:txBody>
          <a:bodyPr/>
          <a:lstStyle/>
          <a:p>
            <a:r>
              <a:rPr lang="en-US" dirty="0" smtClean="0"/>
              <a:t>Andrea Jaegge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827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Ways to improve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Incorporate other environmental parameters</a:t>
            </a:r>
          </a:p>
          <a:p>
            <a:r>
              <a:rPr lang="en-US" dirty="0" smtClean="0"/>
              <a:t>Copepod grazing data</a:t>
            </a:r>
          </a:p>
          <a:p>
            <a:r>
              <a:rPr lang="en-US" dirty="0" smtClean="0"/>
              <a:t>Smaller time scale </a:t>
            </a:r>
          </a:p>
        </p:txBody>
      </p:sp>
    </p:spTree>
    <p:extLst>
      <p:ext uri="{BB962C8B-B14F-4D97-AF65-F5344CB8AC3E}">
        <p14:creationId xmlns:p14="http://schemas.microsoft.com/office/powerpoint/2010/main" val="208905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57250" y="795338"/>
            <a:ext cx="10515600" cy="2852737"/>
          </a:xfrm>
        </p:spPr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91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895" y="228511"/>
            <a:ext cx="10515600" cy="1325563"/>
          </a:xfrm>
        </p:spPr>
        <p:txBody>
          <a:bodyPr/>
          <a:lstStyle/>
          <a:p>
            <a:r>
              <a:rPr lang="en-US" dirty="0" smtClean="0"/>
              <a:t>Diatoms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895" y="1512739"/>
            <a:ext cx="10515600" cy="4351338"/>
          </a:xfrm>
        </p:spPr>
        <p:txBody>
          <a:bodyPr/>
          <a:lstStyle/>
          <a:p>
            <a:r>
              <a:rPr lang="en-US" dirty="0" smtClean="0"/>
              <a:t>20% of global carbon fixation</a:t>
            </a:r>
          </a:p>
          <a:p>
            <a:r>
              <a:rPr lang="en-US" dirty="0" smtClean="0"/>
              <a:t>40% of marine primary productivity</a:t>
            </a:r>
          </a:p>
          <a:p>
            <a:r>
              <a:rPr lang="en-US" dirty="0" smtClean="0"/>
              <a:t>Major roll in biogeochemical cycles</a:t>
            </a:r>
          </a:p>
          <a:p>
            <a:r>
              <a:rPr lang="en-US" dirty="0" smtClean="0"/>
              <a:t>Form the base of aquatic food webs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9037" y="3780901"/>
            <a:ext cx="3154017" cy="2717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7362" y="228511"/>
            <a:ext cx="3455692" cy="34556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1122" y="4001294"/>
            <a:ext cx="3349822" cy="27046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1579" y="4001294"/>
            <a:ext cx="3606164" cy="270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07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385" y="365125"/>
            <a:ext cx="10515600" cy="1325563"/>
          </a:xfrm>
        </p:spPr>
        <p:txBody>
          <a:bodyPr/>
          <a:lstStyle/>
          <a:p>
            <a:r>
              <a:rPr lang="en-US" dirty="0" smtClean="0"/>
              <a:t>Northern Atlantic Ocean (NAO)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385" y="1825625"/>
            <a:ext cx="6715539" cy="4351338"/>
          </a:xfrm>
        </p:spPr>
        <p:txBody>
          <a:bodyPr/>
          <a:lstStyle/>
          <a:p>
            <a:r>
              <a:rPr lang="en-US" dirty="0" smtClean="0"/>
              <a:t>Diverse seasonal bloom patterns</a:t>
            </a:r>
            <a:endParaRPr lang="en-US" dirty="0"/>
          </a:p>
          <a:p>
            <a:pPr lvl="1"/>
            <a:r>
              <a:rPr lang="en-US" dirty="0" smtClean="0"/>
              <a:t>Spring, summer, &amp; fall</a:t>
            </a:r>
          </a:p>
          <a:p>
            <a:endParaRPr lang="en-US" dirty="0"/>
          </a:p>
          <a:p>
            <a:r>
              <a:rPr lang="en-US" dirty="0"/>
              <a:t>P</a:t>
            </a:r>
            <a:r>
              <a:rPr lang="en-US" dirty="0" smtClean="0"/>
              <a:t>ositive </a:t>
            </a:r>
            <a:r>
              <a:rPr lang="en-US" dirty="0"/>
              <a:t>and negative correlations </a:t>
            </a:r>
            <a:r>
              <a:rPr lang="en-US" dirty="0" smtClean="0"/>
              <a:t>found with SST depending on the region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1381" y="0"/>
            <a:ext cx="41006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9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Diatom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1743944"/>
            <a:ext cx="8428038" cy="4351337"/>
          </a:xfrm>
        </p:spPr>
      </p:pic>
      <p:sp>
        <p:nvSpPr>
          <p:cNvPr id="7" name="TextBox 6"/>
          <p:cNvSpPr txBox="1"/>
          <p:nvPr/>
        </p:nvSpPr>
        <p:spPr>
          <a:xfrm>
            <a:off x="9316279" y="1724854"/>
            <a:ext cx="2544418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1963-1999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Date/location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#cells/ ml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Genus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011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SST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88" y="1547329"/>
            <a:ext cx="8390546" cy="4760706"/>
          </a:xfrm>
        </p:spPr>
      </p:pic>
      <p:sp>
        <p:nvSpPr>
          <p:cNvPr id="5" name="TextBox 4"/>
          <p:cNvSpPr txBox="1"/>
          <p:nvPr/>
        </p:nvSpPr>
        <p:spPr>
          <a:xfrm>
            <a:off x="9316279" y="1724854"/>
            <a:ext cx="254441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1985-2009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Monthly SST raster files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Global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49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 smtClean="0"/>
              <a:t>Data processed in R with GitHub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 smtClean="0"/>
              <a:t>Projected using North </a:t>
            </a:r>
            <a:r>
              <a:rPr lang="en-US" dirty="0"/>
              <a:t>Pole Lambert Equal </a:t>
            </a:r>
            <a:r>
              <a:rPr lang="en-US" dirty="0" smtClean="0"/>
              <a:t>Area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 smtClean="0"/>
              <a:t>Created a polygon of the study site in the NAO and clipped sites outside of this location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 smtClean="0"/>
              <a:t>Determined that spatial distribution was statistically significant using Moran’s I test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 smtClean="0"/>
              <a:t>Ran 3 predictive kriging models &amp; chose the best fit</a:t>
            </a:r>
          </a:p>
          <a:p>
            <a:pPr lvl="1">
              <a:spcBef>
                <a:spcPts val="1800"/>
              </a:spcBef>
              <a:buFont typeface="Arial" charset="0"/>
              <a:buChar char="•"/>
            </a:pPr>
            <a:r>
              <a:rPr lang="en-US" dirty="0" smtClean="0"/>
              <a:t>Exponential model type based error metrics</a:t>
            </a:r>
          </a:p>
          <a:p>
            <a:pPr lvl="1">
              <a:spcBef>
                <a:spcPts val="1800"/>
              </a:spcBef>
              <a:buFont typeface="Arial" charset="0"/>
              <a:buChar char="•"/>
            </a:pPr>
            <a:endParaRPr lang="en-US" dirty="0" smtClean="0"/>
          </a:p>
          <a:p>
            <a:pPr lvl="1">
              <a:spcBef>
                <a:spcPts val="1800"/>
              </a:spcBef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59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51070" y="0"/>
            <a:ext cx="9074989" cy="6858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/>
              <a:t>Model Builder </a:t>
            </a:r>
            <a:r>
              <a:rPr lang="en-US" dirty="0" smtClean="0"/>
              <a:t>used to </a:t>
            </a:r>
            <a:r>
              <a:rPr lang="en-US" dirty="0"/>
              <a:t>clip SST </a:t>
            </a:r>
            <a:r>
              <a:rPr lang="en-US" dirty="0" err="1"/>
              <a:t>rasters</a:t>
            </a:r>
            <a:r>
              <a:rPr lang="en-US" dirty="0"/>
              <a:t> </a:t>
            </a:r>
            <a:r>
              <a:rPr lang="en-US" dirty="0" smtClean="0"/>
              <a:t>to NAO &amp; </a:t>
            </a:r>
            <a:r>
              <a:rPr lang="en-US" dirty="0"/>
              <a:t>build pyramids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 smtClean="0"/>
              <a:t>Raster calculator to determine mean SST per cell for the year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 smtClean="0"/>
              <a:t>Raster to points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 smtClean="0"/>
              <a:t>Spatial join with the diatom data 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dirty="0" smtClean="0"/>
              <a:t>Ran a geographically weighted regression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724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51070" y="0"/>
            <a:ext cx="9074989" cy="6858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686</TotalTime>
  <Words>191</Words>
  <Application>Microsoft Macintosh PowerPoint</Application>
  <PresentationFormat>Widescreen</PresentationFormat>
  <Paragraphs>58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Spatial Distribution of Diatoms in the Northern Atlantic Ocean</vt:lpstr>
      <vt:lpstr>Diatoms</vt:lpstr>
      <vt:lpstr>Northern Atlantic Ocean (NAO)</vt:lpstr>
      <vt:lpstr>Diatom Data</vt:lpstr>
      <vt:lpstr>SST </vt:lpstr>
      <vt:lpstr>Methods</vt:lpstr>
      <vt:lpstr>PowerPoint Presentation</vt:lpstr>
      <vt:lpstr>Methods</vt:lpstr>
      <vt:lpstr>PowerPoint Presentation</vt:lpstr>
      <vt:lpstr>Ways to improve</vt:lpstr>
      <vt:lpstr>Questions?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Distribution of Diatoms in the Northern Atlantic Ocean</dc:title>
  <dc:creator>Andrea Jaegge</dc:creator>
  <cp:lastModifiedBy>Andrea Jaegge</cp:lastModifiedBy>
  <cp:revision>18</cp:revision>
  <dcterms:created xsi:type="dcterms:W3CDTF">2017-11-29T02:57:19Z</dcterms:created>
  <dcterms:modified xsi:type="dcterms:W3CDTF">2017-11-29T14:23:37Z</dcterms:modified>
</cp:coreProperties>
</file>

<file path=docProps/thumbnail.jpeg>
</file>